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y="5143500" cx="9144000"/>
  <p:notesSz cx="6858000" cy="9144000"/>
  <p:embeddedFontLst>
    <p:embeddedFont>
      <p:font typeface="Montserrat"/>
      <p:regular r:id="rId23"/>
      <p:bold r:id="rId24"/>
      <p:italic r:id="rId25"/>
      <p:boldItalic r:id="rId26"/>
    </p:embeddedFont>
    <p:embeddedFont>
      <p:font typeface="Lato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E6C609D-3B76-4962-AB93-01B6A2F68CEE}">
  <a:tblStyle styleId="{FE6C609D-3B76-4962-AB93-01B6A2F68CE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Montserrat-bold.fntdata"/><Relationship Id="rId23" Type="http://schemas.openxmlformats.org/officeDocument/2006/relationships/font" Target="fonts/Montserrat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Montserrat-boldItalic.fntdata"/><Relationship Id="rId25" Type="http://schemas.openxmlformats.org/officeDocument/2006/relationships/font" Target="fonts/Montserrat-italic.fntdata"/><Relationship Id="rId28" Type="http://schemas.openxmlformats.org/officeDocument/2006/relationships/font" Target="fonts/Lato-bold.fntdata"/><Relationship Id="rId27" Type="http://schemas.openxmlformats.org/officeDocument/2006/relationships/font" Target="fonts/Lato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Lato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0" Type="http://schemas.openxmlformats.org/officeDocument/2006/relationships/font" Target="fonts/Lato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b6a678153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10b6a678153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0b6a678153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10b6a678153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0b6a678153_1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10b6a678153_1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d195cb49f2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d195cb49f2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Yasser : Pas de fold, pas de tuning pour des raisons de gains de temps sur les tests.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Plutot que ajouter +1 aux submits comme c’est dit dans les règles, aux l’ajoute à Y_train pour pouvoir utiliser MAPE comme LOSS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d195cb49f2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d195cb49f2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0b6a678153_1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0b6a678153_1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vu qu’on a ajouté un aux prédictions finales pour éviter de diviser MAPE par 0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1 = zéro précipitations donc inférieur à 1 =&gt; précipitations négatives et supérieur à 1 = précipitations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Entraînement du modèle sur données 2016-2017 donc en 2018, hypothèse année bcp plus chaude =&gt; hausse de température =&gt; moins de précipitations en général donc par rapport à la moyenne des années précédentes, score négatif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température moyenne de 2017 : 13.4 et celle de 2018 : 13.9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Par soucis de simplicité, on a donc remplacé les valeurs inférieures à 1 par 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Pour Kaggle, on a arrondi les prédictions au décimal près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0b6a678153_2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10b6a678153_2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d195cb49f2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d195cb49f2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0b6a678153_3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0b6a678153_3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0b6a678153_3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0b6a678153_3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0b6a678153_3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0b6a678153_3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0b6a678153_3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10b6a678153_3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0b6a678153_3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0b6a678153_3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d195cb49f2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d195cb49f2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prendre les 24 heures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pas d’effet cyclique, faire une transformation </a:t>
            </a:r>
            <a:r>
              <a:rPr lang="fr"/>
              <a:t>périodique</a:t>
            </a:r>
            <a:r>
              <a:rPr lang="fr"/>
              <a:t> pour pouvoir capter que janvier proche de </a:t>
            </a:r>
            <a:r>
              <a:rPr lang="fr"/>
              <a:t>décembre</a:t>
            </a:r>
            <a:r>
              <a:rPr lang="fr"/>
              <a:t>. pour capter les </a:t>
            </a:r>
            <a:r>
              <a:rPr lang="fr"/>
              <a:t>différentes</a:t>
            </a:r>
            <a:r>
              <a:rPr lang="fr"/>
              <a:t> saison. avec la proximité du mois. On aurait pu passer en var qualitative par one hot encoding -&gt; rajouter des colonnes et on </a:t>
            </a:r>
            <a:r>
              <a:rPr lang="fr"/>
              <a:t>perd</a:t>
            </a:r>
            <a:r>
              <a:rPr lang="fr"/>
              <a:t> la proximite du mois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0b6a67815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10b6a67815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Relationship Id="rId4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8.png"/><Relationship Id="rId4" Type="http://schemas.openxmlformats.org/officeDocument/2006/relationships/image" Target="../media/image2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Relationship Id="rId4" Type="http://schemas.openxmlformats.org/officeDocument/2006/relationships/image" Target="../media/image22.png"/><Relationship Id="rId5" Type="http://schemas.openxmlformats.org/officeDocument/2006/relationships/image" Target="../media/image2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Relationship Id="rId4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png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9.png"/><Relationship Id="rId4" Type="http://schemas.openxmlformats.org/officeDocument/2006/relationships/image" Target="../media/image17.png"/><Relationship Id="rId5" Type="http://schemas.openxmlformats.org/officeDocument/2006/relationships/image" Target="../media/image2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058575" y="1730800"/>
            <a:ext cx="5974500" cy="15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3100"/>
              <a:t>Défi IA  :</a:t>
            </a:r>
            <a:endParaRPr sz="3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3100"/>
              <a:t>Prédiction des précipitations</a:t>
            </a:r>
            <a:endParaRPr sz="3100"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Noemi Maleville Collantes, Armand Chedozeau, Yasser Hader, Anthony Gofin, Zoe Philippon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700"/>
              <a:t>Analyse en composantes principales </a:t>
            </a:r>
            <a:endParaRPr sz="2700"/>
          </a:p>
        </p:txBody>
      </p:sp>
      <p:pic>
        <p:nvPicPr>
          <p:cNvPr id="204" name="Google Shape;20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9647" y="1770425"/>
            <a:ext cx="2886750" cy="2824974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22"/>
          <p:cNvSpPr txBox="1"/>
          <p:nvPr>
            <p:ph type="title"/>
          </p:nvPr>
        </p:nvSpPr>
        <p:spPr>
          <a:xfrm>
            <a:off x="3975375" y="1770425"/>
            <a:ext cx="5237700" cy="88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fr" sz="1850"/>
              <a:t>Composante 1</a:t>
            </a:r>
            <a:endParaRPr sz="1850"/>
          </a:p>
          <a:p>
            <a:pPr indent="-334327" lvl="0" marL="914400" rtl="0" algn="l">
              <a:spcBef>
                <a:spcPts val="0"/>
              </a:spcBef>
              <a:spcAft>
                <a:spcPts val="0"/>
              </a:spcAft>
              <a:buSzPct val="100000"/>
              <a:buChar char="➔"/>
            </a:pPr>
            <a:r>
              <a:rPr lang="fr" sz="1850"/>
              <a:t> t, td, t2m, d2m, cosmonth </a:t>
            </a:r>
            <a:endParaRPr sz="1850"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fr" sz="1850"/>
              <a:t>Composante 2</a:t>
            </a:r>
            <a:endParaRPr sz="1850"/>
          </a:p>
          <a:p>
            <a:pPr indent="-334327" lvl="0" marL="914400" rtl="0" algn="l">
              <a:spcBef>
                <a:spcPts val="0"/>
              </a:spcBef>
              <a:spcAft>
                <a:spcPts val="0"/>
              </a:spcAft>
              <a:buSzPct val="100000"/>
              <a:buChar char="➔"/>
            </a:pPr>
            <a:r>
              <a:rPr lang="fr" sz="1850"/>
              <a:t>u10, p3031, dd, ws, v10, ff, msl </a:t>
            </a:r>
            <a:endParaRPr sz="1850"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/>
              <a:t> </a:t>
            </a:r>
            <a:endParaRPr sz="15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Analyse en composantes principales </a:t>
            </a:r>
            <a:endParaRPr/>
          </a:p>
        </p:txBody>
      </p:sp>
      <p:pic>
        <p:nvPicPr>
          <p:cNvPr id="211" name="Google Shape;21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300" y="1443500"/>
            <a:ext cx="7631324" cy="2373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62625" y="1443500"/>
            <a:ext cx="551447" cy="2373576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23"/>
          <p:cNvSpPr txBox="1"/>
          <p:nvPr>
            <p:ph type="title"/>
          </p:nvPr>
        </p:nvSpPr>
        <p:spPr>
          <a:xfrm>
            <a:off x="531300" y="4010400"/>
            <a:ext cx="7348800" cy="5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fr" sz="1700"/>
              <a:t>La composante 2 semble porter l’effet “Ground Truth” </a:t>
            </a:r>
            <a:endParaRPr sz="17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700"/>
              <a:t>Analyse en composantes principales </a:t>
            </a:r>
            <a:endParaRPr sz="2700"/>
          </a:p>
        </p:txBody>
      </p:sp>
      <p:sp>
        <p:nvSpPr>
          <p:cNvPr id="219" name="Google Shape;219;p24"/>
          <p:cNvSpPr txBox="1"/>
          <p:nvPr>
            <p:ph type="title"/>
          </p:nvPr>
        </p:nvSpPr>
        <p:spPr>
          <a:xfrm>
            <a:off x="435750" y="3076450"/>
            <a:ext cx="8272500" cy="88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fr" sz="1850"/>
              <a:t>Interprétation </a:t>
            </a:r>
            <a:r>
              <a:rPr lang="fr" sz="1850"/>
              <a:t>de la composante 2</a:t>
            </a:r>
            <a:endParaRPr sz="185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50"/>
          </a:p>
          <a:p>
            <a:pPr indent="-334327" lvl="0" marL="914400" rtl="0" algn="l">
              <a:spcBef>
                <a:spcPts val="0"/>
              </a:spcBef>
              <a:spcAft>
                <a:spcPts val="0"/>
              </a:spcAft>
              <a:buSzPct val="100000"/>
              <a:buChar char="➔"/>
            </a:pPr>
            <a:r>
              <a:rPr lang="fr" sz="1850"/>
              <a:t>msl (mean sea level pressure) : plus faible </a:t>
            </a:r>
            <a:r>
              <a:rPr lang="fr" sz="1850"/>
              <a:t>quand il pleut </a:t>
            </a:r>
            <a:r>
              <a:rPr lang="fr" sz="1850"/>
              <a:t>(dépression) </a:t>
            </a:r>
            <a:endParaRPr sz="1850"/>
          </a:p>
          <a:p>
            <a:pPr indent="-334327" lvl="0" marL="914400" rtl="0" algn="l">
              <a:spcBef>
                <a:spcPts val="0"/>
              </a:spcBef>
              <a:spcAft>
                <a:spcPts val="0"/>
              </a:spcAft>
              <a:buSzPct val="100000"/>
              <a:buChar char="➔"/>
            </a:pPr>
            <a:r>
              <a:rPr lang="fr" sz="1850"/>
              <a:t>u10, v10 , ws (windspeed)</a:t>
            </a:r>
            <a:r>
              <a:rPr lang="fr" sz="1850"/>
              <a:t> : augmentent </a:t>
            </a:r>
            <a:r>
              <a:rPr lang="fr" sz="1850"/>
              <a:t>quand il pleut </a:t>
            </a:r>
            <a:endParaRPr sz="18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50"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/>
              <a:t> </a:t>
            </a:r>
            <a:endParaRPr sz="1500"/>
          </a:p>
        </p:txBody>
      </p:sp>
      <p:pic>
        <p:nvPicPr>
          <p:cNvPr id="220" name="Google Shape;22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90550" y="1285625"/>
            <a:ext cx="3636372" cy="183949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5750" y="1285625"/>
            <a:ext cx="3636372" cy="1839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700"/>
              <a:t>Méthodes d’apprentissage</a:t>
            </a:r>
            <a:endParaRPr sz="2700"/>
          </a:p>
        </p:txBody>
      </p:sp>
      <p:sp>
        <p:nvSpPr>
          <p:cNvPr id="227" name="Google Shape;227;p25"/>
          <p:cNvSpPr txBox="1"/>
          <p:nvPr/>
        </p:nvSpPr>
        <p:spPr>
          <a:xfrm>
            <a:off x="1143000" y="1655700"/>
            <a:ext cx="592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8" name="Google Shape;228;p25"/>
          <p:cNvSpPr txBox="1"/>
          <p:nvPr/>
        </p:nvSpPr>
        <p:spPr>
          <a:xfrm>
            <a:off x="1297500" y="1151700"/>
            <a:ext cx="7389900" cy="20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fr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Cross validation 5 Fold                         Split train/test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29" name="Google Shape;22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86700" y="1151700"/>
            <a:ext cx="625350" cy="48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38936" y="1151700"/>
            <a:ext cx="666131" cy="481499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25"/>
          <p:cNvSpPr txBox="1"/>
          <p:nvPr/>
        </p:nvSpPr>
        <p:spPr>
          <a:xfrm>
            <a:off x="1354400" y="2714325"/>
            <a:ext cx="3151800" cy="20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fr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3 loss utilisées :</a:t>
            </a:r>
            <a:r>
              <a:rPr lang="fr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            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2" name="Google Shape;232;p25"/>
          <p:cNvSpPr txBox="1"/>
          <p:nvPr/>
        </p:nvSpPr>
        <p:spPr>
          <a:xfrm>
            <a:off x="4734525" y="2787825"/>
            <a:ext cx="2945400" cy="19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Means squared error/root mean square error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MAPE : ajouter +1 aux Y_train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700"/>
              <a:t>Modèles et résultats</a:t>
            </a:r>
            <a:endParaRPr sz="2700"/>
          </a:p>
        </p:txBody>
      </p:sp>
      <p:pic>
        <p:nvPicPr>
          <p:cNvPr id="238" name="Google Shape;238;p26"/>
          <p:cNvPicPr preferRelativeResize="0"/>
          <p:nvPr/>
        </p:nvPicPr>
        <p:blipFill rotWithShape="1">
          <a:blip r:embed="rId3">
            <a:alphaModFix/>
          </a:blip>
          <a:srcRect b="20166" l="0" r="1854" t="0"/>
          <a:stretch/>
        </p:blipFill>
        <p:spPr>
          <a:xfrm>
            <a:off x="6383438" y="589750"/>
            <a:ext cx="1123778" cy="91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07225" y="1048650"/>
            <a:ext cx="1123775" cy="1123775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26"/>
          <p:cNvSpPr txBox="1"/>
          <p:nvPr/>
        </p:nvSpPr>
        <p:spPr>
          <a:xfrm>
            <a:off x="1344075" y="1503850"/>
            <a:ext cx="2888100" cy="19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3 algorithmes testés  :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fr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Gradient Boosting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fr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Random Forest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fr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MultiLayer Perceptron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241" name="Google Shape;241;p26"/>
          <p:cNvGraphicFramePr/>
          <p:nvPr/>
        </p:nvGraphicFramePr>
        <p:xfrm>
          <a:off x="4975900" y="2402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{FE6C609D-3B76-4962-AB93-01B6A2F68CEE}</a:tableStyleId>
              </a:tblPr>
              <a:tblGrid>
                <a:gridCol w="1249350"/>
                <a:gridCol w="1249350"/>
                <a:gridCol w="12493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700">
                          <a:solidFill>
                            <a:schemeClr val="lt1"/>
                          </a:solidFill>
                        </a:rPr>
                        <a:t>LightGBM</a:t>
                      </a:r>
                      <a:endParaRPr sz="1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700">
                          <a:solidFill>
                            <a:schemeClr val="lt1"/>
                          </a:solidFill>
                        </a:rPr>
                        <a:t>RF</a:t>
                      </a:r>
                      <a:endParaRPr sz="1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700">
                          <a:solidFill>
                            <a:schemeClr val="lt1"/>
                          </a:solidFill>
                        </a:rPr>
                        <a:t>MLP</a:t>
                      </a:r>
                      <a:endParaRPr sz="1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700">
                          <a:solidFill>
                            <a:schemeClr val="lt1"/>
                          </a:solidFill>
                          <a:highlight>
                            <a:schemeClr val="dk1"/>
                          </a:highlight>
                          <a:latin typeface="Lato"/>
                          <a:ea typeface="Lato"/>
                          <a:cs typeface="Lato"/>
                          <a:sym typeface="Lato"/>
                        </a:rPr>
                        <a:t>26.57299</a:t>
                      </a:r>
                      <a:endParaRPr sz="1700">
                        <a:solidFill>
                          <a:schemeClr val="lt1"/>
                        </a:solidFill>
                        <a:highlight>
                          <a:schemeClr val="dk1"/>
                        </a:highlight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700">
                          <a:solidFill>
                            <a:schemeClr val="lt1"/>
                          </a:solidFill>
                          <a:highlight>
                            <a:schemeClr val="dk1"/>
                          </a:highlight>
                          <a:latin typeface="Lato"/>
                          <a:ea typeface="Lato"/>
                          <a:cs typeface="Lato"/>
                          <a:sym typeface="Lato"/>
                        </a:rPr>
                        <a:t>73.50365</a:t>
                      </a:r>
                      <a:endParaRPr sz="1700">
                        <a:solidFill>
                          <a:schemeClr val="lt1"/>
                        </a:solidFill>
                        <a:highlight>
                          <a:schemeClr val="dk1"/>
                        </a:highlight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50">
                          <a:solidFill>
                            <a:schemeClr val="lt1"/>
                          </a:solidFill>
                          <a:highlight>
                            <a:schemeClr val="dk1"/>
                          </a:highlight>
                        </a:rPr>
                        <a:t>28.92249</a:t>
                      </a:r>
                      <a:endParaRPr sz="2000">
                        <a:solidFill>
                          <a:schemeClr val="lt1"/>
                        </a:solidFill>
                        <a:highlight>
                          <a:schemeClr val="dk1"/>
                        </a:highlight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42" name="Google Shape;242;p26"/>
          <p:cNvSpPr txBox="1"/>
          <p:nvPr/>
        </p:nvSpPr>
        <p:spPr>
          <a:xfrm>
            <a:off x="964425" y="3285900"/>
            <a:ext cx="30000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Features utilisées : Données journalières  moyennes 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700"/>
              <a:t>Modèles et résultats</a:t>
            </a:r>
            <a:endParaRPr sz="2700"/>
          </a:p>
        </p:txBody>
      </p:sp>
      <p:sp>
        <p:nvSpPr>
          <p:cNvPr id="248" name="Google Shape;248;p27"/>
          <p:cNvSpPr txBox="1"/>
          <p:nvPr/>
        </p:nvSpPr>
        <p:spPr>
          <a:xfrm>
            <a:off x="1297500" y="1460250"/>
            <a:ext cx="4209000" cy="11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Modification finale :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Prédictions &lt;1.00 =&gt; 1.00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9" name="Google Shape;249;p27"/>
          <p:cNvSpPr txBox="1"/>
          <p:nvPr/>
        </p:nvSpPr>
        <p:spPr>
          <a:xfrm>
            <a:off x="1297500" y="3422375"/>
            <a:ext cx="2721900" cy="12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Score final retenu :</a:t>
            </a:r>
            <a:r>
              <a:rPr lang="fr" sz="1700">
                <a:solidFill>
                  <a:schemeClr val="lt1"/>
                </a:solidFill>
                <a:highlight>
                  <a:schemeClr val="dk1"/>
                </a:highlight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fr" sz="2100">
                <a:solidFill>
                  <a:schemeClr val="lt1"/>
                </a:solidFill>
                <a:highlight>
                  <a:schemeClr val="dk1"/>
                </a:highlight>
                <a:latin typeface="Lato"/>
                <a:ea typeface="Lato"/>
                <a:cs typeface="Lato"/>
                <a:sym typeface="Lato"/>
              </a:rPr>
              <a:t>26.57299</a:t>
            </a:r>
            <a:endParaRPr sz="1450"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lt1"/>
              </a:solidFill>
              <a:highlight>
                <a:schemeClr val="dk1"/>
              </a:highlight>
            </a:endParaRPr>
          </a:p>
        </p:txBody>
      </p:sp>
      <p:pic>
        <p:nvPicPr>
          <p:cNvPr id="250" name="Google Shape;25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77775" y="2333425"/>
            <a:ext cx="1582434" cy="1185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25625" y="1460250"/>
            <a:ext cx="1226101" cy="1226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27"/>
          <p:cNvPicPr preferRelativeResize="0"/>
          <p:nvPr/>
        </p:nvPicPr>
        <p:blipFill rotWithShape="1">
          <a:blip r:embed="rId5">
            <a:alphaModFix/>
          </a:blip>
          <a:srcRect b="20458" l="0" r="0" t="0"/>
          <a:stretch/>
        </p:blipFill>
        <p:spPr>
          <a:xfrm>
            <a:off x="4878925" y="2571750"/>
            <a:ext cx="1409399" cy="1121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8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Merci de votre attention 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700"/>
              <a:t>Plan</a:t>
            </a:r>
            <a:endParaRPr sz="2700"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492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900"/>
              <a:buAutoNum type="romanUcPeriod"/>
            </a:pPr>
            <a:r>
              <a:rPr lang="fr" sz="1900"/>
              <a:t>Preprocessing des données</a:t>
            </a:r>
            <a:endParaRPr sz="1900"/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AutoNum type="romanUcPeriod"/>
            </a:pPr>
            <a:r>
              <a:rPr lang="fr" sz="1900"/>
              <a:t>Feature engineering</a:t>
            </a:r>
            <a:endParaRPr sz="1900"/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AutoNum type="romanUcPeriod"/>
            </a:pPr>
            <a:r>
              <a:rPr lang="fr" sz="1900"/>
              <a:t>Méthodes d’apprentissage</a:t>
            </a:r>
            <a:endParaRPr sz="1900"/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AutoNum type="romanUcPeriod"/>
            </a:pPr>
            <a:r>
              <a:rPr lang="fr" sz="1900"/>
              <a:t>Modèles et résultats</a:t>
            </a:r>
            <a:endParaRPr sz="19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title"/>
          </p:nvPr>
        </p:nvSpPr>
        <p:spPr>
          <a:xfrm>
            <a:off x="1297500" y="393750"/>
            <a:ext cx="7038900" cy="67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700"/>
              <a:t>Données utilisées</a:t>
            </a:r>
            <a:endParaRPr sz="2700"/>
          </a:p>
        </p:txBody>
      </p:sp>
      <p:pic>
        <p:nvPicPr>
          <p:cNvPr id="147" name="Google Shape;14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0475" y="2791125"/>
            <a:ext cx="2817625" cy="1931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50113" y="1065450"/>
            <a:ext cx="1291100" cy="106162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15"/>
          <p:cNvSpPr txBox="1"/>
          <p:nvPr>
            <p:ph idx="1" type="body"/>
          </p:nvPr>
        </p:nvSpPr>
        <p:spPr>
          <a:xfrm>
            <a:off x="948250" y="1194200"/>
            <a:ext cx="3921000" cy="3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fr" sz="1700"/>
              <a:t>X_station</a:t>
            </a:r>
            <a:r>
              <a:rPr lang="fr" sz="1700"/>
              <a:t> (jour J) :</a:t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700"/>
              <a:t>Mesures des variables atmosphériques</a:t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36550" lvl="0" marL="457200" rtl="0" algn="l">
              <a:spcBef>
                <a:spcPts val="1200"/>
              </a:spcBef>
              <a:spcAft>
                <a:spcPts val="0"/>
              </a:spcAft>
              <a:buSzPts val="1700"/>
              <a:buChar char="●"/>
            </a:pPr>
            <a:r>
              <a:rPr b="1" lang="fr" sz="1700"/>
              <a:t>X_forecast </a:t>
            </a:r>
            <a:r>
              <a:rPr lang="fr" sz="1700"/>
              <a:t>(J+1) :</a:t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fr" sz="1700"/>
              <a:t>Variables atmosphériques prédites par le modèle arpege_2D</a:t>
            </a:r>
            <a:endParaRPr sz="1700"/>
          </a:p>
        </p:txBody>
      </p:sp>
      <p:sp>
        <p:nvSpPr>
          <p:cNvPr id="150" name="Google Shape;150;p15"/>
          <p:cNvSpPr txBox="1"/>
          <p:nvPr/>
        </p:nvSpPr>
        <p:spPr>
          <a:xfrm>
            <a:off x="4986850" y="4722300"/>
            <a:ext cx="4081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Vitesse du vent zonal le 14/02/2017 à 00:00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700"/>
              <a:t>Collecte des données</a:t>
            </a:r>
            <a:endParaRPr sz="2700"/>
          </a:p>
        </p:txBody>
      </p:sp>
      <p:sp>
        <p:nvSpPr>
          <p:cNvPr id="156" name="Google Shape;156;p16"/>
          <p:cNvSpPr txBox="1"/>
          <p:nvPr>
            <p:ph idx="1" type="body"/>
          </p:nvPr>
        </p:nvSpPr>
        <p:spPr>
          <a:xfrm>
            <a:off x="1240600" y="13078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fr" sz="1700"/>
              <a:t>X_station</a:t>
            </a:r>
            <a:r>
              <a:rPr lang="fr" sz="1700"/>
              <a:t> : Valeurs déjà données aux emplacements des stations</a:t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36550" lvl="0" marL="457200" rtl="0" algn="l">
              <a:spcBef>
                <a:spcPts val="1200"/>
              </a:spcBef>
              <a:spcAft>
                <a:spcPts val="0"/>
              </a:spcAft>
              <a:buSzPts val="1700"/>
              <a:buChar char="●"/>
            </a:pPr>
            <a:r>
              <a:rPr b="1" lang="fr" sz="1700"/>
              <a:t>X_forecast</a:t>
            </a:r>
            <a:r>
              <a:rPr lang="fr" sz="1700"/>
              <a:t> : Valeur collectée au point de grille le plus proche de la station grâce à la table des coordonnées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/>
          </a:p>
        </p:txBody>
      </p:sp>
      <p:pic>
        <p:nvPicPr>
          <p:cNvPr id="157" name="Google Shape;15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1894" y="3110013"/>
            <a:ext cx="3338624" cy="1850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86450" y="2819435"/>
            <a:ext cx="2349950" cy="1570864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16"/>
          <p:cNvSpPr txBox="1"/>
          <p:nvPr/>
        </p:nvSpPr>
        <p:spPr>
          <a:xfrm>
            <a:off x="5582750" y="4390300"/>
            <a:ext cx="31443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Correspondance entre les stations (rouge) et le point de grille le plus proche (bleu)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700"/>
              <a:t>Sélection</a:t>
            </a:r>
            <a:r>
              <a:rPr lang="fr" sz="2700"/>
              <a:t> des données</a:t>
            </a:r>
            <a:endParaRPr sz="2700"/>
          </a:p>
        </p:txBody>
      </p:sp>
      <p:sp>
        <p:nvSpPr>
          <p:cNvPr id="165" name="Google Shape;165;p17"/>
          <p:cNvSpPr txBox="1"/>
          <p:nvPr>
            <p:ph idx="1" type="body"/>
          </p:nvPr>
        </p:nvSpPr>
        <p:spPr>
          <a:xfrm>
            <a:off x="1251975" y="13078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fr" sz="1700"/>
              <a:t>X_station</a:t>
            </a:r>
            <a:r>
              <a:rPr lang="fr" sz="1700"/>
              <a:t> : </a:t>
            </a:r>
            <a:endParaRPr sz="17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275"/>
              <a:buNone/>
            </a:pPr>
            <a:r>
              <a:rPr lang="fr" sz="1700"/>
              <a:t>Les couples (stations, date) où le nombre d’heures est &lt; 24 ont été supprimés</a:t>
            </a:r>
            <a:endParaRPr sz="17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275"/>
              <a:buNone/>
            </a:pPr>
            <a:r>
              <a:rPr lang="fr" sz="1700"/>
              <a:t>Opération seulement réalisée sur X_train, ajout de NaNs pour les tuples </a:t>
            </a:r>
            <a:r>
              <a:rPr lang="fr" sz="1700"/>
              <a:t>(stations, date, heure) manquants dans X_test</a:t>
            </a:r>
            <a:endParaRPr sz="17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275"/>
              <a:buNone/>
            </a:pPr>
            <a:r>
              <a:t/>
            </a:r>
            <a:endParaRPr sz="1700"/>
          </a:p>
          <a:p>
            <a:pPr indent="-33655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700"/>
              <a:buChar char="●"/>
            </a:pPr>
            <a:r>
              <a:rPr b="1" lang="fr" sz="1700"/>
              <a:t>X_forecast</a:t>
            </a:r>
            <a:r>
              <a:rPr lang="fr" sz="1700"/>
              <a:t> : </a:t>
            </a:r>
            <a:endParaRPr sz="17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275"/>
              <a:buNone/>
            </a:pPr>
            <a:r>
              <a:rPr lang="fr" sz="1700"/>
              <a:t>Pas de données sur 2 mois, suppression des données correspondantes dans X_station lors de la jointure</a:t>
            </a:r>
            <a:endParaRPr sz="17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275"/>
              <a:buNone/>
            </a:pPr>
            <a:r>
              <a:t/>
            </a:r>
            <a:endParaRPr sz="375"/>
          </a:p>
        </p:txBody>
      </p:sp>
      <p:pic>
        <p:nvPicPr>
          <p:cNvPr id="166" name="Google Shape;16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01392" y="84225"/>
            <a:ext cx="1414000" cy="141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2700"/>
              <a:t>Remplissage des valeurs manquantes (X_station train et test)</a:t>
            </a:r>
            <a:endParaRPr sz="2700"/>
          </a:p>
        </p:txBody>
      </p:sp>
      <p:sp>
        <p:nvSpPr>
          <p:cNvPr id="172" name="Google Shape;172;p18"/>
          <p:cNvSpPr txBox="1"/>
          <p:nvPr>
            <p:ph idx="1" type="body"/>
          </p:nvPr>
        </p:nvSpPr>
        <p:spPr>
          <a:xfrm>
            <a:off x="1160950" y="1702800"/>
            <a:ext cx="50898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700"/>
              <a:t>Approche par KNN spatial (K = 10) :</a:t>
            </a:r>
            <a:endParaRPr sz="1700"/>
          </a:p>
          <a:p>
            <a:pPr indent="-336550" lvl="0" marL="457200" rtl="0" algn="l">
              <a:spcBef>
                <a:spcPts val="1200"/>
              </a:spcBef>
              <a:spcAft>
                <a:spcPts val="0"/>
              </a:spcAft>
              <a:buSzPts val="1700"/>
              <a:buChar char="➔"/>
            </a:pPr>
            <a:r>
              <a:rPr lang="fr" sz="1700"/>
              <a:t>On liste les K plus proches voisins de la station 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➔"/>
            </a:pPr>
            <a:r>
              <a:rPr lang="fr" sz="1700"/>
              <a:t>On complète la valeur manquante par la moyenne pondérée des valeurs voisines (pondération par la distance, cf. figure) 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➔"/>
            </a:pPr>
            <a:r>
              <a:rPr lang="fr" sz="1700"/>
              <a:t>On choisit L = ⅓° pour ne pas considérer les stations éloignées de plus de 3σ = 1° de lat/lon</a:t>
            </a:r>
            <a:endParaRPr sz="1700"/>
          </a:p>
        </p:txBody>
      </p:sp>
      <p:pic>
        <p:nvPicPr>
          <p:cNvPr id="173" name="Google Shape;17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0750" y="2405575"/>
            <a:ext cx="2253550" cy="1690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95275" y="1830751"/>
            <a:ext cx="788642" cy="40020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18"/>
          <p:cNvSpPr txBox="1"/>
          <p:nvPr/>
        </p:nvSpPr>
        <p:spPr>
          <a:xfrm>
            <a:off x="6540575" y="1974475"/>
            <a:ext cx="1454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Pondération </a:t>
            </a: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: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700"/>
              <a:t>Remplissage des valeurs manquantes (X_forecast)</a:t>
            </a:r>
            <a:endParaRPr sz="2700"/>
          </a:p>
        </p:txBody>
      </p:sp>
      <p:sp>
        <p:nvSpPr>
          <p:cNvPr id="181" name="Google Shape;181;p19"/>
          <p:cNvSpPr txBox="1"/>
          <p:nvPr>
            <p:ph idx="1" type="body"/>
          </p:nvPr>
        </p:nvSpPr>
        <p:spPr>
          <a:xfrm>
            <a:off x="1297500" y="1567550"/>
            <a:ext cx="76911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fr" sz="1700"/>
              <a:t>Pas de données manquantes pour les données sélectionnées</a:t>
            </a:r>
            <a:endParaRPr sz="17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1200"/>
              </a:spcBef>
              <a:spcAft>
                <a:spcPts val="0"/>
              </a:spcAft>
              <a:buSzPts val="1700"/>
              <a:buChar char="●"/>
            </a:pPr>
            <a:r>
              <a:rPr lang="fr" sz="1700"/>
              <a:t>X_test : Deux jours où il n’y a pas de données X_forecast sont demandés pour la prédiction Kaggle !</a:t>
            </a:r>
            <a:endParaRPr sz="1700"/>
          </a:p>
          <a:p>
            <a:pPr indent="-336550" lvl="0" marL="914400" rtl="0" algn="l">
              <a:spcBef>
                <a:spcPts val="0"/>
              </a:spcBef>
              <a:spcAft>
                <a:spcPts val="0"/>
              </a:spcAft>
              <a:buSzPts val="1700"/>
              <a:buChar char="➔"/>
            </a:pPr>
            <a:r>
              <a:rPr lang="fr" sz="1700"/>
              <a:t>Remplissage par la </a:t>
            </a:r>
            <a:r>
              <a:rPr b="1" lang="fr" sz="1700">
                <a:solidFill>
                  <a:srgbClr val="4A86E8"/>
                </a:solidFill>
              </a:rPr>
              <a:t>moyenne des colonnes</a:t>
            </a:r>
            <a:r>
              <a:rPr lang="fr" sz="1700"/>
              <a:t> pour ces deux jours</a:t>
            </a:r>
            <a:endParaRPr sz="1700"/>
          </a:p>
          <a:p>
            <a:pPr indent="-336550" lvl="0" marL="914400" rtl="0" algn="l">
              <a:spcBef>
                <a:spcPts val="0"/>
              </a:spcBef>
              <a:spcAft>
                <a:spcPts val="0"/>
              </a:spcAft>
              <a:buSzPts val="1700"/>
              <a:buChar char="➔"/>
            </a:pPr>
            <a:r>
              <a:rPr lang="fr" sz="1700"/>
              <a:t>KNN spatial impossible : aucune station n’a de données pour ces dates</a:t>
            </a:r>
            <a:endParaRPr sz="1700"/>
          </a:p>
          <a:p>
            <a:pPr indent="-336550" lvl="0" marL="914400" rtl="0" algn="l">
              <a:spcBef>
                <a:spcPts val="0"/>
              </a:spcBef>
              <a:spcAft>
                <a:spcPts val="0"/>
              </a:spcAft>
              <a:buSzPts val="1700"/>
              <a:buChar char="➔"/>
            </a:pPr>
            <a:r>
              <a:rPr lang="fr" sz="1700"/>
              <a:t>KNN temporel impossible : jours ré-indexés aléatoirement, pas d’information sur la veille ou le lendemain</a:t>
            </a:r>
            <a:endParaRPr sz="1700"/>
          </a:p>
          <a:p>
            <a:pPr indent="-336550" lvl="0" marL="914400" rtl="0" algn="l">
              <a:spcBef>
                <a:spcPts val="0"/>
              </a:spcBef>
              <a:spcAft>
                <a:spcPts val="0"/>
              </a:spcAft>
              <a:buSzPts val="1700"/>
              <a:buChar char="➔"/>
            </a:pPr>
            <a:r>
              <a:rPr lang="fr" sz="1700"/>
              <a:t>Amélioration possible : remplir par la moyenne du mois</a:t>
            </a:r>
            <a:endParaRPr sz="1700"/>
          </a:p>
        </p:txBody>
      </p:sp>
      <p:pic>
        <p:nvPicPr>
          <p:cNvPr id="182" name="Google Shape;18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725" y="2269500"/>
            <a:ext cx="1377777" cy="13777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0"/>
          <p:cNvSpPr txBox="1"/>
          <p:nvPr>
            <p:ph type="title"/>
          </p:nvPr>
        </p:nvSpPr>
        <p:spPr>
          <a:xfrm>
            <a:off x="1240600" y="3141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700"/>
              <a:t>Feature engineering</a:t>
            </a:r>
            <a:endParaRPr sz="2700"/>
          </a:p>
        </p:txBody>
      </p:sp>
      <p:sp>
        <p:nvSpPr>
          <p:cNvPr id="188" name="Google Shape;188;p20"/>
          <p:cNvSpPr txBox="1"/>
          <p:nvPr>
            <p:ph idx="1" type="body"/>
          </p:nvPr>
        </p:nvSpPr>
        <p:spPr>
          <a:xfrm>
            <a:off x="1540250" y="1155175"/>
            <a:ext cx="5900700" cy="294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3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fr" sz="1700"/>
              <a:t>Variables horaires</a:t>
            </a:r>
            <a:endParaRPr sz="1700"/>
          </a:p>
          <a:p>
            <a:pPr indent="-336550" lvl="0" marL="457200" rtl="0" algn="l">
              <a:lnSpc>
                <a:spcPct val="3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fr" sz="1700"/>
              <a:t>Rajouter</a:t>
            </a:r>
            <a:r>
              <a:rPr lang="fr" sz="1700"/>
              <a:t> le cosinus et le sinus du mois.</a:t>
            </a:r>
            <a:endParaRPr sz="1700"/>
          </a:p>
          <a:p>
            <a:pPr indent="-336550" lvl="0" marL="457200" rtl="0" algn="l">
              <a:lnSpc>
                <a:spcPct val="3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fr" sz="1700"/>
              <a:t>50 premières composantes principales de l’ACP</a:t>
            </a:r>
            <a:endParaRPr sz="1700"/>
          </a:p>
          <a:p>
            <a:pPr indent="-336550" lvl="0" marL="457200" rtl="0" algn="l">
              <a:lnSpc>
                <a:spcPct val="3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fr" sz="1700"/>
              <a:t>Moyennes/Somme  journalières des variables.</a:t>
            </a:r>
            <a:endParaRPr sz="1700"/>
          </a:p>
        </p:txBody>
      </p:sp>
      <p:pic>
        <p:nvPicPr>
          <p:cNvPr id="189" name="Google Shape;189;p20"/>
          <p:cNvPicPr preferRelativeResize="0"/>
          <p:nvPr/>
        </p:nvPicPr>
        <p:blipFill rotWithShape="1">
          <a:blip r:embed="rId3">
            <a:alphaModFix/>
          </a:blip>
          <a:srcRect b="17491" l="0" r="1642" t="0"/>
          <a:stretch/>
        </p:blipFill>
        <p:spPr>
          <a:xfrm>
            <a:off x="5753125" y="830700"/>
            <a:ext cx="1312425" cy="110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0"/>
          <p:cNvPicPr preferRelativeResize="0"/>
          <p:nvPr/>
        </p:nvPicPr>
        <p:blipFill rotWithShape="1">
          <a:blip r:embed="rId4">
            <a:alphaModFix/>
          </a:blip>
          <a:srcRect b="15741" l="0" r="0" t="2652"/>
          <a:stretch/>
        </p:blipFill>
        <p:spPr>
          <a:xfrm>
            <a:off x="7142850" y="1744900"/>
            <a:ext cx="1349180" cy="110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20"/>
          <p:cNvPicPr preferRelativeResize="0"/>
          <p:nvPr/>
        </p:nvPicPr>
        <p:blipFill rotWithShape="1">
          <a:blip r:embed="rId5">
            <a:alphaModFix/>
          </a:blip>
          <a:srcRect b="16107" l="0" r="0" t="0"/>
          <a:stretch/>
        </p:blipFill>
        <p:spPr>
          <a:xfrm>
            <a:off x="6824850" y="3434100"/>
            <a:ext cx="1312425" cy="110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700"/>
              <a:t>Analyse en composantes principales </a:t>
            </a:r>
            <a:endParaRPr sz="2700"/>
          </a:p>
        </p:txBody>
      </p:sp>
      <p:pic>
        <p:nvPicPr>
          <p:cNvPr id="197" name="Google Shape;19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3663" y="2202050"/>
            <a:ext cx="3826574" cy="2675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1"/>
          <p:cNvSpPr txBox="1"/>
          <p:nvPr>
            <p:ph type="title"/>
          </p:nvPr>
        </p:nvSpPr>
        <p:spPr>
          <a:xfrm>
            <a:off x="1235100" y="1105875"/>
            <a:ext cx="74892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fr" sz="1850"/>
              <a:t>Nombre de variables initial : 362 </a:t>
            </a:r>
            <a:endParaRPr sz="1850"/>
          </a:p>
          <a:p>
            <a:pPr indent="-334327" lvl="0" marL="914400" rtl="0" algn="l">
              <a:spcBef>
                <a:spcPts val="0"/>
              </a:spcBef>
              <a:spcAft>
                <a:spcPts val="0"/>
              </a:spcAft>
              <a:buSzPct val="100000"/>
              <a:buChar char="➔"/>
            </a:pPr>
            <a:r>
              <a:rPr lang="fr" sz="1850"/>
              <a:t>réduction de dimension à 50 composantes (90% de variance expliquée) </a:t>
            </a:r>
            <a:endParaRPr sz="18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/>
              <a:t> </a:t>
            </a:r>
            <a:endParaRPr sz="15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